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2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985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7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946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90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362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38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795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012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294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484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23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8DA26-9386-4D8C-9F48-8A841023DE80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F511B-CFD1-48EA-A534-5BAECB3A1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78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bbc.co.uk/bitesize/articles/zdjjf4j#zgjmg2p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hyperlink" Target="https://www.bbc.co.uk/bitesize/topics/zhwq6rd" TargetMode="External"/><Relationship Id="rId7" Type="http://schemas.openxmlformats.org/officeDocument/2006/relationships/image" Target="../media/image10.png"/><Relationship Id="rId12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>
            <a:extLst>
              <a:ext uri="{FF2B5EF4-FFF2-40B4-BE49-F238E27FC236}">
                <a16:creationId xmlns:a16="http://schemas.microsoft.com/office/drawing/2014/main" id="{B892D9F1-1C2B-4BC7-ADA5-E9F66DCB49BC}"/>
              </a:ext>
            </a:extLst>
          </p:cNvPr>
          <p:cNvSpPr txBox="1"/>
          <p:nvPr/>
        </p:nvSpPr>
        <p:spPr>
          <a:xfrm>
            <a:off x="2632477" y="180757"/>
            <a:ext cx="4385469" cy="898247"/>
          </a:xfrm>
          <a:prstGeom prst="rect">
            <a:avLst/>
          </a:prstGeom>
          <a:solidFill>
            <a:schemeClr val="lt1"/>
          </a:solidFill>
          <a:ln w="57150">
            <a:solidFill>
              <a:schemeClr val="accent1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dirty="0">
                <a:solidFill>
                  <a:srgbClr val="4472C4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Manor Leas Infant School Knowledge Organiser  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dirty="0" smtClean="0">
                <a:solidFill>
                  <a:srgbClr val="00B05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of the World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dirty="0" smtClean="0">
                <a:solidFill>
                  <a:srgbClr val="00000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People </a:t>
            </a:r>
            <a:r>
              <a:rPr lang="en-GB" sz="1300" b="1" smtClean="0">
                <a:solidFill>
                  <a:srgbClr val="00000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Communities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335D06C2-E5B6-4540-A4F7-8065C7C3FE1C}"/>
              </a:ext>
            </a:extLst>
          </p:cNvPr>
          <p:cNvSpPr txBox="1"/>
          <p:nvPr/>
        </p:nvSpPr>
        <p:spPr>
          <a:xfrm>
            <a:off x="573851" y="235124"/>
            <a:ext cx="1252180" cy="819850"/>
          </a:xfrm>
          <a:prstGeom prst="rect">
            <a:avLst/>
          </a:prstGeom>
          <a:solidFill>
            <a:schemeClr val="lt1"/>
          </a:solidFill>
          <a:ln w="57150">
            <a:solidFill>
              <a:srgbClr val="0070C0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endParaRPr lang="en-GB" sz="163" b="1" dirty="0">
              <a:solidFill>
                <a:srgbClr val="0070C0"/>
              </a:solidFill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dirty="0" smtClean="0">
                <a:solidFill>
                  <a:srgbClr val="0070C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EYFS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>
                <a:solidFill>
                  <a:srgbClr val="0070C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Autumn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53F5635-5183-4846-8C43-AAED26A9E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257023"/>
              </p:ext>
            </p:extLst>
          </p:nvPr>
        </p:nvGraphicFramePr>
        <p:xfrm>
          <a:off x="135926" y="1345709"/>
          <a:ext cx="3455755" cy="1990119"/>
        </p:xfrm>
        <a:graphic>
          <a:graphicData uri="http://schemas.openxmlformats.org/drawingml/2006/table">
            <a:tbl>
              <a:tblPr firstRow="1" firstCol="1" bandRow="1"/>
              <a:tblGrid>
                <a:gridCol w="839164">
                  <a:extLst>
                    <a:ext uri="{9D8B030D-6E8A-4147-A177-3AD203B41FA5}">
                      <a16:colId xmlns:a16="http://schemas.microsoft.com/office/drawing/2014/main" val="1647736788"/>
                    </a:ext>
                  </a:extLst>
                </a:gridCol>
                <a:gridCol w="2616591">
                  <a:extLst>
                    <a:ext uri="{9D8B030D-6E8A-4147-A177-3AD203B41FA5}">
                      <a16:colId xmlns:a16="http://schemas.microsoft.com/office/drawing/2014/main" val="1545077302"/>
                    </a:ext>
                  </a:extLst>
                </a:gridCol>
              </a:tblGrid>
              <a:tr h="1806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Star Words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SassoonPrimaryInfant" pitchFamily="2" charset="0"/>
                        </a:rPr>
                        <a:t>Definition</a:t>
                      </a:r>
                      <a:r>
                        <a:rPr lang="en-GB" sz="1100" dirty="0">
                          <a:latin typeface="SassoonPrimaryInfant" pitchFamily="2" charset="0"/>
                        </a:rPr>
                        <a:t> </a:t>
                      </a: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1714912"/>
                  </a:ext>
                </a:extLst>
              </a:tr>
              <a:tr h="3643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Celebration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do something special</a:t>
                      </a:r>
                      <a:r>
                        <a:rPr lang="en-GB" sz="1100" baseline="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or enjoyable for an important occasion or event.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9124955"/>
                  </a:ext>
                </a:extLst>
              </a:tr>
              <a:tr h="3631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Birthday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day we</a:t>
                      </a:r>
                      <a:r>
                        <a:rPr lang="en-GB" sz="1100" baseline="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celebrate the day someone special was born.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4405051"/>
                  </a:ext>
                </a:extLst>
              </a:tr>
              <a:tr h="3631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Baptism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way some Christians</a:t>
                      </a:r>
                      <a:r>
                        <a:rPr lang="en-GB" sz="1100" baseline="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celebrate and thank God for the birth of a baby.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942014"/>
                  </a:ext>
                </a:extLst>
              </a:tr>
              <a:tr h="363110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SassoonPrimaryInfant" pitchFamily="2" charset="0"/>
                        </a:rPr>
                        <a:t>Lakshmi</a:t>
                      </a:r>
                      <a:endParaRPr lang="en-GB" sz="1100" dirty="0">
                        <a:latin typeface="SassoonPrimaryInfant" pitchFamily="2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SassoonPrimaryInfant" pitchFamily="2" charset="0"/>
                        </a:rPr>
                        <a:t>The Hindu</a:t>
                      </a:r>
                      <a:r>
                        <a:rPr lang="en-GB" sz="1100" baseline="0" dirty="0" smtClean="0">
                          <a:latin typeface="SassoonPrimaryInfant" pitchFamily="2" charset="0"/>
                        </a:rPr>
                        <a:t> goddess of wealth and purity.</a:t>
                      </a:r>
                      <a:endParaRPr lang="en-GB" sz="1100" dirty="0">
                        <a:latin typeface="SassoonPrimaryInfant" pitchFamily="2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6156068"/>
                  </a:ext>
                </a:extLst>
              </a:tr>
              <a:tr h="1794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Jesus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Christians believe</a:t>
                      </a:r>
                      <a:r>
                        <a:rPr lang="en-GB" sz="1100" baseline="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Jesus is the son of God</a:t>
                      </a:r>
                      <a:endParaRPr lang="en-GB" sz="1100" dirty="0" smtClean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2785202"/>
                  </a:ext>
                </a:extLst>
              </a:tr>
            </a:tbl>
          </a:graphicData>
        </a:graphic>
      </p:graphicFrame>
      <p:sp>
        <p:nvSpPr>
          <p:cNvPr id="12" name="Text Box 12">
            <a:extLst>
              <a:ext uri="{FF2B5EF4-FFF2-40B4-BE49-F238E27FC236}">
                <a16:creationId xmlns:a16="http://schemas.microsoft.com/office/drawing/2014/main" id="{4BE3245A-B2D2-4201-A121-B1F8B40D95FF}"/>
              </a:ext>
            </a:extLst>
          </p:cNvPr>
          <p:cNvSpPr txBox="1"/>
          <p:nvPr/>
        </p:nvSpPr>
        <p:spPr>
          <a:xfrm>
            <a:off x="116762" y="3450207"/>
            <a:ext cx="1612049" cy="1975233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u="sng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Helpful Books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 dirty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900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5" name="Text Box 8">
            <a:extLst>
              <a:ext uri="{FF2B5EF4-FFF2-40B4-BE49-F238E27FC236}">
                <a16:creationId xmlns:a16="http://schemas.microsoft.com/office/drawing/2014/main" id="{45B4A860-1D2D-4350-827F-9F83C115B418}"/>
              </a:ext>
            </a:extLst>
          </p:cNvPr>
          <p:cNvSpPr txBox="1"/>
          <p:nvPr/>
        </p:nvSpPr>
        <p:spPr>
          <a:xfrm>
            <a:off x="1818172" y="3450207"/>
            <a:ext cx="1755478" cy="1975233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u="sng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Home Learning Ideas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8613" indent="-278613">
              <a:lnSpc>
                <a:spcPct val="107000"/>
              </a:lnSpc>
              <a:spcAft>
                <a:spcPts val="650"/>
              </a:spcAft>
              <a:buFont typeface="Symbol" panose="05050102010706020507" pitchFamily="18" charset="2"/>
              <a:buChar char=""/>
            </a:pPr>
            <a:r>
              <a:rPr lang="en-GB" sz="1138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Talk about/look at pictures of events you have celebrated as a family</a:t>
            </a:r>
          </a:p>
          <a:p>
            <a:pPr marL="278613" indent="-278613">
              <a:lnSpc>
                <a:spcPct val="107000"/>
              </a:lnSpc>
              <a:spcAft>
                <a:spcPts val="650"/>
              </a:spcAft>
              <a:buFont typeface="Symbol" panose="05050102010706020507" pitchFamily="18" charset="2"/>
              <a:buChar char=""/>
            </a:pPr>
            <a:r>
              <a:rPr lang="en-GB" sz="1138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Work together as a family to prepare for a special event</a:t>
            </a:r>
            <a:endParaRPr lang="en-GB" sz="1138" dirty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 Box 7">
            <a:extLst>
              <a:ext uri="{FF2B5EF4-FFF2-40B4-BE49-F238E27FC236}">
                <a16:creationId xmlns:a16="http://schemas.microsoft.com/office/drawing/2014/main" id="{F86FF8D9-65D1-4EBB-913A-034DB2D8F974}"/>
              </a:ext>
            </a:extLst>
          </p:cNvPr>
          <p:cNvSpPr txBox="1"/>
          <p:nvPr/>
        </p:nvSpPr>
        <p:spPr>
          <a:xfrm>
            <a:off x="3725839" y="1345709"/>
            <a:ext cx="5998293" cy="5301422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u="sng" dirty="0">
                <a:latin typeface="SassoonPrimaryInfant" pitchFamily="2" charset="0"/>
              </a:rPr>
              <a:t>Sticky Knowledge </a:t>
            </a:r>
            <a:endParaRPr lang="en-GB" sz="1300" b="1" u="sng" dirty="0" smtClean="0">
              <a:latin typeface="SassoonPrimaryInfant" pitchFamily="2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400" dirty="0" smtClean="0">
              <a:latin typeface="Sassoon Infant Std" panose="020B0503020103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400" dirty="0">
              <a:latin typeface="Sassoon Infant Std" panose="020B0503020103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400" dirty="0" smtClean="0">
              <a:latin typeface="Sassoon Infant Std" panose="020B0503020103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400" dirty="0" smtClean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5E35C80-21F8-4AB6-B0BA-F487BB1C688C}"/>
              </a:ext>
            </a:extLst>
          </p:cNvPr>
          <p:cNvSpPr txBox="1"/>
          <p:nvPr/>
        </p:nvSpPr>
        <p:spPr>
          <a:xfrm>
            <a:off x="5457973" y="2842845"/>
            <a:ext cx="3929867" cy="882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600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Christians celebrate Christmas on 25</a:t>
            </a:r>
            <a:r>
              <a:rPr lang="en-GB" sz="1600" baseline="30000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December. Christmas celebrates the birth of Jesus Christ. 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E166EEA-081C-412E-B7DB-05358B424EA1}"/>
              </a:ext>
            </a:extLst>
          </p:cNvPr>
          <p:cNvSpPr txBox="1"/>
          <p:nvPr/>
        </p:nvSpPr>
        <p:spPr>
          <a:xfrm>
            <a:off x="3769863" y="3764786"/>
            <a:ext cx="4538114" cy="2771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Hindus celebrate Diwali which is </a:t>
            </a:r>
            <a:r>
              <a:rPr lang="en-US" sz="1600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known as the “festival of lights”. </a:t>
            </a:r>
            <a:r>
              <a:rPr lang="en-US" sz="16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They share the story of Rama, </a:t>
            </a:r>
            <a:r>
              <a:rPr lang="en-US" sz="1600" dirty="0" err="1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Sita</a:t>
            </a:r>
            <a:r>
              <a:rPr lang="en-US" sz="16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and the demon king, </a:t>
            </a:r>
            <a:r>
              <a:rPr lang="en-US" sz="1600" dirty="0" err="1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Ravana</a:t>
            </a:r>
            <a:r>
              <a:rPr lang="en-US" sz="16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During Diwali people clean their homes and decorate their doorstep with </a:t>
            </a:r>
            <a:r>
              <a:rPr lang="en-US" sz="1600" dirty="0" err="1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Rangoli</a:t>
            </a:r>
            <a:r>
              <a:rPr lang="en-US" sz="16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patterns.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dirty="0" smtClean="0">
                <a:latin typeface="SassoonPrimaryInfant" pitchFamily="2" charset="0"/>
              </a:rPr>
              <a:t>Small lamps called Divas </a:t>
            </a:r>
            <a:r>
              <a:rPr lang="en-US" sz="1600" dirty="0">
                <a:latin typeface="SassoonPrimaryInfant" pitchFamily="2" charset="0"/>
              </a:rPr>
              <a:t>are lit to </a:t>
            </a:r>
            <a:r>
              <a:rPr lang="en-US" sz="1600" dirty="0" smtClean="0">
                <a:latin typeface="SassoonPrimaryInfant" pitchFamily="2" charset="0"/>
              </a:rPr>
              <a:t>guide Lakshmi to </a:t>
            </a:r>
            <a:r>
              <a:rPr lang="en-US" sz="1600" dirty="0">
                <a:latin typeface="SassoonPrimaryInfant" pitchFamily="2" charset="0"/>
              </a:rPr>
              <a:t>people’s </a:t>
            </a:r>
            <a:r>
              <a:rPr lang="en-US" sz="1600" dirty="0" smtClean="0">
                <a:latin typeface="SassoonPrimaryInfant" pitchFamily="2" charset="0"/>
              </a:rPr>
              <a:t>homes so she can bless them.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dirty="0" smtClean="0">
                <a:latin typeface="SassoonPrimaryInfant" pitchFamily="2" charset="0"/>
              </a:rPr>
              <a:t>This </a:t>
            </a:r>
            <a:r>
              <a:rPr lang="en-US" sz="1600" dirty="0">
                <a:latin typeface="SassoonPrimaryInfant" pitchFamily="2" charset="0"/>
              </a:rPr>
              <a:t>year, Diwali will be celebrated on Monday 20</a:t>
            </a:r>
            <a:r>
              <a:rPr lang="en-US" sz="1600" baseline="30000" dirty="0">
                <a:latin typeface="SassoonPrimaryInfant" pitchFamily="2" charset="0"/>
              </a:rPr>
              <a:t>th</a:t>
            </a:r>
            <a:r>
              <a:rPr lang="en-US" sz="1600" dirty="0">
                <a:latin typeface="SassoonPrimaryInfant" pitchFamily="2" charset="0"/>
              </a:rPr>
              <a:t> October</a:t>
            </a:r>
            <a:r>
              <a:rPr lang="en-US" sz="1600" dirty="0" smtClean="0">
                <a:latin typeface="SassoonPrimaryInfant" pitchFamily="2" charset="0"/>
              </a:rPr>
              <a:t>.</a:t>
            </a:r>
            <a:endParaRPr lang="en-GB" sz="1600" dirty="0">
              <a:latin typeface="SassoonPrimaryInfant" pitchFamily="2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EB975A5-4EBB-4595-953E-A1F09E644C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978409" y="201116"/>
            <a:ext cx="989419" cy="838690"/>
          </a:xfrm>
          <a:prstGeom prst="rect">
            <a:avLst/>
          </a:prstGeom>
        </p:spPr>
      </p:pic>
      <p:sp>
        <p:nvSpPr>
          <p:cNvPr id="18" name="Text Box 12">
            <a:extLst>
              <a:ext uri="{FF2B5EF4-FFF2-40B4-BE49-F238E27FC236}">
                <a16:creationId xmlns:a16="http://schemas.microsoft.com/office/drawing/2014/main" id="{4BF0BE0E-EA9C-41DA-879D-670036893255}"/>
              </a:ext>
            </a:extLst>
          </p:cNvPr>
          <p:cNvSpPr txBox="1"/>
          <p:nvPr/>
        </p:nvSpPr>
        <p:spPr>
          <a:xfrm>
            <a:off x="116762" y="5589026"/>
            <a:ext cx="3455755" cy="105810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u="sng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Helpful Websites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0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is Diwali? </a:t>
            </a:r>
            <a:r>
              <a:rPr lang="en-GB" sz="1000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https://</a:t>
            </a:r>
            <a:r>
              <a:rPr lang="en-GB" sz="10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www.bbc.co.uk/bitesize/articles/zpvn3qt   </a:t>
            </a:r>
            <a:endParaRPr lang="en-GB" sz="1000" dirty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0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is Christmas? </a:t>
            </a:r>
            <a:r>
              <a:rPr lang="en-GB" sz="10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GB" sz="1000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GB" sz="10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www.bbc.co.uk/bitesize/articles/zdjjf4j#zgjmg2p</a:t>
            </a:r>
            <a:r>
              <a:rPr lang="en-GB" sz="10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000" dirty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27" name="Picture 2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408" y="1523282"/>
            <a:ext cx="1073063" cy="1280365"/>
          </a:xfrm>
          <a:prstGeom prst="rect">
            <a:avLst/>
          </a:prstGeom>
        </p:spPr>
      </p:pic>
      <p:pic>
        <p:nvPicPr>
          <p:cNvPr id="28" name="Picture 27" descr="Diwali | Definition &amp; Facts | Britannica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182" y="4276254"/>
            <a:ext cx="1443292" cy="131277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981444" y="1602378"/>
            <a:ext cx="3862805" cy="874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6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Bonfire night is celebrated on the 5</a:t>
            </a:r>
            <a:r>
              <a:rPr lang="en-GB" sz="1600" baseline="300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November. It is </a:t>
            </a:r>
            <a:r>
              <a:rPr lang="en-GB" sz="1600" dirty="0" smtClean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also </a:t>
            </a:r>
            <a:r>
              <a:rPr lang="en-GB" sz="16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sometimes known as firework night </a:t>
            </a:r>
            <a:r>
              <a:rPr lang="en-GB" sz="1600" dirty="0" smtClean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 </a:t>
            </a:r>
            <a:r>
              <a:rPr lang="en-GB" sz="16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Guy Fawkes night</a:t>
            </a:r>
            <a:endParaRPr lang="en-GB" sz="1600" dirty="0"/>
          </a:p>
        </p:txBody>
      </p:sp>
      <p:pic>
        <p:nvPicPr>
          <p:cNvPr id="29" name="Picture 2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44" y="2743991"/>
            <a:ext cx="1220924" cy="896088"/>
          </a:xfrm>
          <a:prstGeom prst="rect">
            <a:avLst/>
          </a:prstGeom>
        </p:spPr>
      </p:pic>
      <p:pic>
        <p:nvPicPr>
          <p:cNvPr id="30" name="Picture 2" descr="https://pictures.abebooks.com/isbn/9780764126703-uk.jpg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34" y="3725587"/>
            <a:ext cx="941700" cy="93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Jesus' Christmas Party by Nicholas Allan 9781849415262"/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5" y="4532417"/>
            <a:ext cx="741209" cy="89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54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B892D9F1-1C2B-4BC7-ADA5-E9F66DCB49BC}"/>
              </a:ext>
            </a:extLst>
          </p:cNvPr>
          <p:cNvSpPr txBox="1"/>
          <p:nvPr/>
        </p:nvSpPr>
        <p:spPr>
          <a:xfrm>
            <a:off x="2632477" y="180757"/>
            <a:ext cx="4385469" cy="898247"/>
          </a:xfrm>
          <a:prstGeom prst="rect">
            <a:avLst/>
          </a:prstGeom>
          <a:solidFill>
            <a:schemeClr val="lt1"/>
          </a:solidFill>
          <a:ln w="57150">
            <a:solidFill>
              <a:schemeClr val="accent1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dirty="0">
                <a:solidFill>
                  <a:srgbClr val="4472C4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Manor Leas Infant School Knowledge Organiser  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dirty="0" smtClean="0">
                <a:solidFill>
                  <a:srgbClr val="00B05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of the World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dirty="0" smtClean="0">
                <a:solidFill>
                  <a:srgbClr val="00000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1300" b="1" smtClean="0">
                <a:solidFill>
                  <a:srgbClr val="00000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Natural World - Seasons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335D06C2-E5B6-4540-A4F7-8065C7C3FE1C}"/>
              </a:ext>
            </a:extLst>
          </p:cNvPr>
          <p:cNvSpPr txBox="1"/>
          <p:nvPr/>
        </p:nvSpPr>
        <p:spPr>
          <a:xfrm>
            <a:off x="592459" y="219955"/>
            <a:ext cx="1252180" cy="819850"/>
          </a:xfrm>
          <a:prstGeom prst="rect">
            <a:avLst/>
          </a:prstGeom>
          <a:solidFill>
            <a:schemeClr val="lt1"/>
          </a:solidFill>
          <a:ln w="57150">
            <a:solidFill>
              <a:srgbClr val="0070C0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endParaRPr lang="en-GB" sz="163" b="1" dirty="0">
              <a:solidFill>
                <a:srgbClr val="0070C0"/>
              </a:solidFill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dirty="0" smtClean="0">
                <a:solidFill>
                  <a:srgbClr val="0070C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EYFS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dirty="0" smtClean="0">
                <a:solidFill>
                  <a:srgbClr val="0070C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All year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53F5635-5183-4846-8C43-AAED26A9E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457844"/>
              </p:ext>
            </p:extLst>
          </p:nvPr>
        </p:nvGraphicFramePr>
        <p:xfrm>
          <a:off x="135926" y="1345709"/>
          <a:ext cx="3455755" cy="1813763"/>
        </p:xfrm>
        <a:graphic>
          <a:graphicData uri="http://schemas.openxmlformats.org/drawingml/2006/table">
            <a:tbl>
              <a:tblPr firstRow="1" firstCol="1" bandRow="1"/>
              <a:tblGrid>
                <a:gridCol w="839164">
                  <a:extLst>
                    <a:ext uri="{9D8B030D-6E8A-4147-A177-3AD203B41FA5}">
                      <a16:colId xmlns:a16="http://schemas.microsoft.com/office/drawing/2014/main" val="1647736788"/>
                    </a:ext>
                  </a:extLst>
                </a:gridCol>
                <a:gridCol w="2616591">
                  <a:extLst>
                    <a:ext uri="{9D8B030D-6E8A-4147-A177-3AD203B41FA5}">
                      <a16:colId xmlns:a16="http://schemas.microsoft.com/office/drawing/2014/main" val="1545077302"/>
                    </a:ext>
                  </a:extLst>
                </a:gridCol>
              </a:tblGrid>
              <a:tr h="1806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Star Words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SassoonPrimaryInfant" pitchFamily="2" charset="0"/>
                        </a:rPr>
                        <a:t>Definition</a:t>
                      </a:r>
                      <a:r>
                        <a:rPr lang="en-GB" sz="1100" dirty="0">
                          <a:latin typeface="SassoonPrimaryInfant" pitchFamily="2" charset="0"/>
                        </a:rPr>
                        <a:t> </a:t>
                      </a: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1714912"/>
                  </a:ext>
                </a:extLst>
              </a:tr>
              <a:tr h="3643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Seasons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A time of year with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 its own kind of weather. There are four seasons.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9124955"/>
                  </a:ext>
                </a:extLst>
              </a:tr>
              <a:tr h="363110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SassoonPrimaryInfant" pitchFamily="2" charset="0"/>
                        </a:rPr>
                        <a:t>Seasonal change </a:t>
                      </a:r>
                      <a:endParaRPr lang="en-GB" sz="1100" dirty="0">
                        <a:latin typeface="SassoonPrimaryInfant" pitchFamily="2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SassoonPrimaryInfant" pitchFamily="2" charset="0"/>
                        </a:rPr>
                        <a:t>How</a:t>
                      </a:r>
                      <a:r>
                        <a:rPr lang="en-GB" sz="1100" baseline="0" dirty="0" smtClean="0">
                          <a:latin typeface="SassoonPrimaryInfant" pitchFamily="2" charset="0"/>
                        </a:rPr>
                        <a:t> the world </a:t>
                      </a:r>
                      <a:r>
                        <a:rPr lang="en-GB" sz="1100" dirty="0" smtClean="0">
                          <a:latin typeface="SassoonPrimaryInfant" pitchFamily="2" charset="0"/>
                        </a:rPr>
                        <a:t>becomes different during each season.</a:t>
                      </a:r>
                      <a:endParaRPr lang="en-GB" sz="1100" dirty="0">
                        <a:latin typeface="SassoonPrimaryInfant" pitchFamily="2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4405051"/>
                  </a:ext>
                </a:extLst>
              </a:tr>
              <a:tr h="3631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Weather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the air outside is like each day</a:t>
                      </a:r>
                      <a:r>
                        <a:rPr lang="en-GB" sz="1100" baseline="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The air affects our lives and what we wear.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942014"/>
                  </a:ext>
                </a:extLst>
              </a:tr>
              <a:tr h="363110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SassoonPrimaryInfant" pitchFamily="2" charset="0"/>
                        </a:rPr>
                        <a:t>Weather</a:t>
                      </a:r>
                      <a:r>
                        <a:rPr lang="en-GB" sz="1100" baseline="0" dirty="0" smtClean="0">
                          <a:latin typeface="SassoonPrimaryInfant" pitchFamily="2" charset="0"/>
                        </a:rPr>
                        <a:t> f</a:t>
                      </a:r>
                      <a:r>
                        <a:rPr lang="en-GB" sz="1100" dirty="0" smtClean="0">
                          <a:latin typeface="SassoonPrimaryInfant" pitchFamily="2" charset="0"/>
                        </a:rPr>
                        <a:t>orecast</a:t>
                      </a:r>
                      <a:endParaRPr lang="en-GB" sz="1100" dirty="0">
                        <a:latin typeface="SassoonPrimaryInfant" pitchFamily="2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SassoonPrimaryInfant" pitchFamily="2" charset="0"/>
                        </a:rPr>
                        <a:t>A prediction of what the weather will be like in an hour, tomorrow or next week.</a:t>
                      </a:r>
                      <a:endParaRPr lang="en-GB" sz="1100" dirty="0">
                        <a:latin typeface="SassoonPrimaryInfant" pitchFamily="2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6156068"/>
                  </a:ext>
                </a:extLst>
              </a:tr>
              <a:tr h="17943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Temperature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</a:t>
                      </a:r>
                      <a:r>
                        <a:rPr lang="en-GB" sz="1100" baseline="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hot or cold something is.</a:t>
                      </a:r>
                      <a:endParaRPr lang="en-GB" sz="1100" dirty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2785202"/>
                  </a:ext>
                </a:extLst>
              </a:tr>
            </a:tbl>
          </a:graphicData>
        </a:graphic>
      </p:graphicFrame>
      <p:sp>
        <p:nvSpPr>
          <p:cNvPr id="5" name="Text Box 12">
            <a:extLst>
              <a:ext uri="{FF2B5EF4-FFF2-40B4-BE49-F238E27FC236}">
                <a16:creationId xmlns:a16="http://schemas.microsoft.com/office/drawing/2014/main" id="{4BE3245A-B2D2-4201-A121-B1F8B40D95FF}"/>
              </a:ext>
            </a:extLst>
          </p:cNvPr>
          <p:cNvSpPr txBox="1"/>
          <p:nvPr/>
        </p:nvSpPr>
        <p:spPr>
          <a:xfrm>
            <a:off x="116762" y="3450207"/>
            <a:ext cx="1612049" cy="1975233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u="sng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Helpful Books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 dirty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900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894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45B4A860-1D2D-4350-827F-9F83C115B418}"/>
              </a:ext>
            </a:extLst>
          </p:cNvPr>
          <p:cNvSpPr txBox="1"/>
          <p:nvPr/>
        </p:nvSpPr>
        <p:spPr>
          <a:xfrm>
            <a:off x="1818172" y="3450207"/>
            <a:ext cx="1755478" cy="1975233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u="sng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Home Learning Ideas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8613" indent="-278613">
              <a:lnSpc>
                <a:spcPct val="107000"/>
              </a:lnSpc>
              <a:spcAft>
                <a:spcPts val="650"/>
              </a:spcAft>
              <a:buFont typeface="Symbol" panose="05050102010706020507" pitchFamily="18" charset="2"/>
              <a:buChar char=""/>
            </a:pPr>
            <a:r>
              <a:rPr lang="en-GB" sz="1138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Go on a walk and collect seasonal items you find such as conkers or acorns.</a:t>
            </a:r>
          </a:p>
          <a:p>
            <a:pPr marL="278613" indent="-278613">
              <a:lnSpc>
                <a:spcPct val="107000"/>
              </a:lnSpc>
              <a:spcAft>
                <a:spcPts val="650"/>
              </a:spcAft>
              <a:buFont typeface="Symbol" panose="05050102010706020507" pitchFamily="18" charset="2"/>
              <a:buChar char=""/>
            </a:pPr>
            <a:r>
              <a:rPr lang="en-GB" sz="1138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Use the things you find to make a picture</a:t>
            </a:r>
          </a:p>
          <a:p>
            <a:pPr marL="278613" indent="-278613">
              <a:lnSpc>
                <a:spcPct val="107000"/>
              </a:lnSpc>
              <a:spcAft>
                <a:spcPts val="650"/>
              </a:spcAft>
              <a:buFont typeface="Symbol" panose="05050102010706020507" pitchFamily="18" charset="2"/>
              <a:buChar char=""/>
            </a:pPr>
            <a:endParaRPr lang="en-GB" sz="1138" dirty="0" smtClean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id="{F86FF8D9-65D1-4EBB-913A-034DB2D8F974}"/>
              </a:ext>
            </a:extLst>
          </p:cNvPr>
          <p:cNvSpPr txBox="1"/>
          <p:nvPr/>
        </p:nvSpPr>
        <p:spPr>
          <a:xfrm>
            <a:off x="3752941" y="1345709"/>
            <a:ext cx="5998293" cy="5301422"/>
          </a:xfrm>
          <a:prstGeom prst="rect">
            <a:avLst/>
          </a:prstGeom>
          <a:solidFill>
            <a:schemeClr val="bg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dirty="0" smtClean="0">
                <a:latin typeface="SassoonPrimaryInfant" pitchFamily="2" charset="0"/>
              </a:rPr>
              <a:t>The four seasons are called, Spring, Summer, Autumn </a:t>
            </a:r>
          </a:p>
          <a:p>
            <a:r>
              <a:rPr lang="en-US" sz="1600" dirty="0" smtClean="0">
                <a:latin typeface="SassoonPrimaryInfant" pitchFamily="2" charset="0"/>
              </a:rPr>
              <a:t>and Winter</a:t>
            </a:r>
            <a:r>
              <a:rPr lang="en-US" sz="1400" dirty="0" smtClean="0">
                <a:latin typeface="SassoonPrimaryInfant" pitchFamily="2" charset="0"/>
              </a:rPr>
              <a:t>. </a:t>
            </a:r>
            <a:r>
              <a:rPr lang="en-US" sz="1600" dirty="0" smtClean="0">
                <a:latin typeface="SassoonPrimaryInfant" pitchFamily="2" charset="0"/>
              </a:rPr>
              <a:t>During each season the world around us </a:t>
            </a:r>
          </a:p>
          <a:p>
            <a:r>
              <a:rPr lang="en-US" sz="1600" dirty="0">
                <a:latin typeface="SassoonPrimaryInfant" pitchFamily="2" charset="0"/>
              </a:rPr>
              <a:t>c</a:t>
            </a:r>
            <a:r>
              <a:rPr lang="en-US" sz="1600" dirty="0" smtClean="0">
                <a:latin typeface="SassoonPrimaryInfant" pitchFamily="2" charset="0"/>
              </a:rPr>
              <a:t>hanges, we notice this particularly when watching the </a:t>
            </a:r>
          </a:p>
          <a:p>
            <a:r>
              <a:rPr lang="en-US" sz="1600" dirty="0" smtClean="0">
                <a:latin typeface="SassoonPrimaryInfant" pitchFamily="2" charset="0"/>
              </a:rPr>
              <a:t>Trees grow.</a:t>
            </a:r>
          </a:p>
          <a:p>
            <a:endParaRPr lang="en-US" sz="1400" dirty="0">
              <a:latin typeface="SassoonPrimaryInfant" pitchFamily="2" charset="0"/>
            </a:endParaRPr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600" dirty="0" smtClean="0">
                <a:latin typeface="SassoonPrimaryInfant" pitchFamily="2" charset="0"/>
              </a:rPr>
              <a:t>In </a:t>
            </a:r>
            <a:r>
              <a:rPr lang="en-US" sz="1600" dirty="0">
                <a:latin typeface="SassoonPrimaryInfant" pitchFamily="2" charset="0"/>
              </a:rPr>
              <a:t>the Summer, the weather can get warmer and we need to </a:t>
            </a:r>
            <a:r>
              <a:rPr lang="en-US" sz="1600" dirty="0" smtClean="0">
                <a:latin typeface="SassoonPrimaryInfant" pitchFamily="2" charset="0"/>
              </a:rPr>
              <a:t>make </a:t>
            </a:r>
            <a:r>
              <a:rPr lang="en-US" sz="1600" dirty="0">
                <a:latin typeface="SassoonPrimaryInfant" pitchFamily="2" charset="0"/>
              </a:rPr>
              <a:t>sure </a:t>
            </a:r>
            <a:r>
              <a:rPr lang="en-US" sz="1600" dirty="0" smtClean="0">
                <a:latin typeface="SassoonPrimaryInfant" pitchFamily="2" charset="0"/>
              </a:rPr>
              <a:t>we </a:t>
            </a:r>
            <a:r>
              <a:rPr lang="en-US" sz="1600" dirty="0">
                <a:latin typeface="SassoonPrimaryInfant" pitchFamily="2" charset="0"/>
              </a:rPr>
              <a:t>can stay safe. We must drink lots of water, </a:t>
            </a:r>
            <a:r>
              <a:rPr lang="en-US" sz="1600" dirty="0" smtClean="0">
                <a:latin typeface="SassoonPrimaryInfant" pitchFamily="2" charset="0"/>
              </a:rPr>
              <a:t>wear sun</a:t>
            </a:r>
          </a:p>
          <a:p>
            <a:r>
              <a:rPr lang="en-US" sz="1600" dirty="0" smtClean="0">
                <a:latin typeface="SassoonPrimaryInfant" pitchFamily="2" charset="0"/>
              </a:rPr>
              <a:t> </a:t>
            </a:r>
            <a:r>
              <a:rPr lang="en-US" sz="1600" dirty="0">
                <a:latin typeface="SassoonPrimaryInfant" pitchFamily="2" charset="0"/>
              </a:rPr>
              <a:t>hats and use sun </a:t>
            </a:r>
            <a:r>
              <a:rPr lang="en-US" sz="1600" dirty="0" smtClean="0">
                <a:latin typeface="SassoonPrimaryInfant" pitchFamily="2" charset="0"/>
              </a:rPr>
              <a:t>cream</a:t>
            </a:r>
            <a:r>
              <a:rPr lang="en-US" sz="1600" dirty="0">
                <a:latin typeface="SassoonPrimaryInfant" pitchFamily="2" charset="0"/>
              </a:rPr>
              <a:t>. We must also try not to be in </a:t>
            </a:r>
            <a:r>
              <a:rPr lang="en-US" sz="1600" dirty="0" smtClean="0">
                <a:latin typeface="SassoonPrimaryInfant" pitchFamily="2" charset="0"/>
              </a:rPr>
              <a:t>the sun</a:t>
            </a:r>
          </a:p>
          <a:p>
            <a:r>
              <a:rPr lang="en-US" sz="1600" dirty="0" smtClean="0">
                <a:latin typeface="SassoonPrimaryInfant" pitchFamily="2" charset="0"/>
              </a:rPr>
              <a:t> </a:t>
            </a:r>
            <a:r>
              <a:rPr lang="en-US" sz="1600" dirty="0">
                <a:latin typeface="SassoonPrimaryInfant" pitchFamily="2" charset="0"/>
              </a:rPr>
              <a:t>for too long. </a:t>
            </a:r>
            <a:endParaRPr lang="en-GB" sz="1600" dirty="0">
              <a:latin typeface="SassoonPrimaryInfant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EB975A5-4EBB-4595-953E-A1F09E644C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978409" y="201116"/>
            <a:ext cx="989419" cy="838690"/>
          </a:xfrm>
          <a:prstGeom prst="rect">
            <a:avLst/>
          </a:prstGeom>
        </p:spPr>
      </p:pic>
      <p:sp>
        <p:nvSpPr>
          <p:cNvPr id="11" name="Text Box 12">
            <a:extLst>
              <a:ext uri="{FF2B5EF4-FFF2-40B4-BE49-F238E27FC236}">
                <a16:creationId xmlns:a16="http://schemas.microsoft.com/office/drawing/2014/main" id="{4BF0BE0E-EA9C-41DA-879D-670036893255}"/>
              </a:ext>
            </a:extLst>
          </p:cNvPr>
          <p:cNvSpPr txBox="1"/>
          <p:nvPr/>
        </p:nvSpPr>
        <p:spPr>
          <a:xfrm>
            <a:off x="116762" y="5589026"/>
            <a:ext cx="3455755" cy="105810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1300" b="1" u="sng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Helpful Websites 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BBC </a:t>
            </a:r>
            <a:r>
              <a:rPr lang="en-GB" sz="894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bitesize</a:t>
            </a: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https://</a:t>
            </a:r>
            <a:r>
              <a:rPr lang="en-GB" sz="894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www.bbc.co.uk/bitesize/articles/zsb6s82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GB" sz="894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www.bbc.co.uk/bitesize/topics/zhwq6rd</a:t>
            </a:r>
            <a:r>
              <a:rPr lang="en-GB" sz="894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894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8" name="Picture 17" descr="Four Seasons Trees Clipart Clip Art Spring Summer Winter Fall | Etsy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626" y="1423838"/>
            <a:ext cx="1068524" cy="117303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814315"/>
              </p:ext>
            </p:extLst>
          </p:nvPr>
        </p:nvGraphicFramePr>
        <p:xfrm>
          <a:off x="4682417" y="4698143"/>
          <a:ext cx="4984733" cy="7827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84733">
                  <a:extLst>
                    <a:ext uri="{9D8B030D-6E8A-4147-A177-3AD203B41FA5}">
                      <a16:colId xmlns:a16="http://schemas.microsoft.com/office/drawing/2014/main" val="2387853001"/>
                    </a:ext>
                  </a:extLst>
                </a:gridCol>
              </a:tblGrid>
              <a:tr h="7272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Autumn starts in September and ends in November. It gets colder and the days feel shorter because there is less sunlight. 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5887692"/>
                  </a:ext>
                </a:extLst>
              </a:tr>
            </a:tbl>
          </a:graphicData>
        </a:graphic>
      </p:graphicFrame>
      <p:pic>
        <p:nvPicPr>
          <p:cNvPr id="2049" name="Picture 42" descr="Autumn Leaf 3 Photograph by Gill Billingt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921" y="4626806"/>
            <a:ext cx="858907" cy="72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437" y="5515848"/>
            <a:ext cx="598488" cy="59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072595"/>
              </p:ext>
            </p:extLst>
          </p:nvPr>
        </p:nvGraphicFramePr>
        <p:xfrm>
          <a:off x="4484914" y="5507055"/>
          <a:ext cx="4525827" cy="11137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25827">
                  <a:extLst>
                    <a:ext uri="{9D8B030D-6E8A-4147-A177-3AD203B41FA5}">
                      <a16:colId xmlns:a16="http://schemas.microsoft.com/office/drawing/2014/main" val="4020924489"/>
                    </a:ext>
                  </a:extLst>
                </a:gridCol>
              </a:tblGrid>
              <a:tr h="11137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In Winter it gets colder and the hours of daylight get shorter. 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It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might rain or snow more. 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I must wear clothes to help keep me warm such as a coat, hat, scarf and gloves. 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1080927"/>
                  </a:ext>
                </a:extLst>
              </a:tr>
            </a:tbl>
          </a:graphicData>
        </a:graphic>
      </p:graphicFrame>
      <p:pic>
        <p:nvPicPr>
          <p:cNvPr id="2051" name="Picture 2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510" y="5562032"/>
            <a:ext cx="723400" cy="72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840927"/>
              </p:ext>
            </p:extLst>
          </p:nvPr>
        </p:nvGraphicFramePr>
        <p:xfrm>
          <a:off x="4397104" y="2481944"/>
          <a:ext cx="4336305" cy="7864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36305">
                  <a:extLst>
                    <a:ext uri="{9D8B030D-6E8A-4147-A177-3AD203B41FA5}">
                      <a16:colId xmlns:a16="http://schemas.microsoft.com/office/drawing/2014/main" val="1487627840"/>
                    </a:ext>
                  </a:extLst>
                </a:gridCol>
              </a:tblGrid>
              <a:tr h="78642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In Spring, it starts to get warmer and there are more hours of daylight. Plants start to grow and baby animals are born.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620370"/>
                  </a:ext>
                </a:extLst>
              </a:tr>
            </a:tbl>
          </a:graphicData>
        </a:graphic>
      </p:graphicFrame>
      <p:pic>
        <p:nvPicPr>
          <p:cNvPr id="27" name="Picture 2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394" y="2621280"/>
            <a:ext cx="261257" cy="54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1656" y="3140912"/>
            <a:ext cx="763270" cy="571500"/>
          </a:xfrm>
          <a:prstGeom prst="rect">
            <a:avLst/>
          </a:prstGeom>
        </p:spPr>
      </p:pic>
      <p:pic>
        <p:nvPicPr>
          <p:cNvPr id="29" name="Picture 28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28545">
            <a:off x="9184097" y="3845496"/>
            <a:ext cx="484505" cy="755650"/>
          </a:xfrm>
          <a:prstGeom prst="rect">
            <a:avLst/>
          </a:prstGeom>
        </p:spPr>
      </p:pic>
      <p:pic>
        <p:nvPicPr>
          <p:cNvPr id="31" name="Picture 2" descr="Tree: Seasons Come, Seasons Go Book Review"/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38" y="3712413"/>
            <a:ext cx="749803" cy="91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A Year in Percy's Park (Percy's Park)"/>
          <p:cNvPicPr>
            <a:picLocks noChangeAspect="1" noChangeArrowheads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4" t="6764" r="16329" b="6303"/>
          <a:stretch/>
        </p:blipFill>
        <p:spPr bwMode="auto">
          <a:xfrm>
            <a:off x="778603" y="4511005"/>
            <a:ext cx="860278" cy="843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21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387</TotalTime>
  <Words>557</Words>
  <Application>Microsoft Office PowerPoint</Application>
  <PresentationFormat>A4 Paper (210x297 mm)</PresentationFormat>
  <Paragraphs>89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Sassoon Infant Std</vt:lpstr>
      <vt:lpstr>SassoonPrimaryInfant</vt:lpstr>
      <vt:lpstr>Symbol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Turner</dc:creator>
  <cp:lastModifiedBy>Liz Farley</cp:lastModifiedBy>
  <cp:revision>29</cp:revision>
  <dcterms:created xsi:type="dcterms:W3CDTF">2025-09-01T19:54:21Z</dcterms:created>
  <dcterms:modified xsi:type="dcterms:W3CDTF">2025-11-01T23:10:54Z</dcterms:modified>
</cp:coreProperties>
</file>